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1"/>
  </p:normalViewPr>
  <p:slideViewPr>
    <p:cSldViewPr snapToGrid="0" snapToObjects="1">
      <p:cViewPr varScale="1">
        <p:scale>
          <a:sx n="88" d="100"/>
          <a:sy n="88" d="100"/>
        </p:scale>
        <p:origin x="1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D1ACD-1CDC-924D-88BF-652934B6E840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D399-CD49-1542-ACEC-51B64C4F5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0E0B-986A-F140-95FD-88190926CC66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2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ADF-6497-6C40-BDEE-D9F72DC126B4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780C-8888-5E4B-B576-59E63ABA529F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4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972E-C972-3D44-8E71-AE9D59E64ADD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75BB-8CE2-994F-95BD-93E08CC003C7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39C5-BD30-714B-B3AC-BDF51D4FD81E}" type="datetime1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4410-34BD-8944-8C37-E4EE6D42D03E}" type="datetime1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7933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66CC-189C-9E46-B0DC-BA6AFC528D41}" type="datetime1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8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6BC9-D516-2447-9F57-F890F1B7B399}" type="datetime1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2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268F-182A-3B47-B54A-8E463AECF510}" type="datetime1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90F9-09C8-F34D-A91B-043502291516}" type="datetime1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4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4410-34BD-8944-8C37-E4EE6D42D03E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Cameron.W.White@asu.edu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2F09-47A4-FE4E-B198-1FC36D1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97C6-0468-C142-AA8C-23F4695CB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10210800" cy="1697037"/>
          </a:xfrm>
        </p:spPr>
        <p:txBody>
          <a:bodyPr>
            <a:noAutofit/>
          </a:bodyPr>
          <a:lstStyle/>
          <a:p>
            <a:r>
              <a:rPr lang="en-US" sz="4800" dirty="0"/>
              <a:t>Color-Selected AGN in the </a:t>
            </a:r>
            <a:r>
              <a:rPr lang="en-US" sz="4800" i="1" dirty="0"/>
              <a:t>JWST</a:t>
            </a:r>
            <a:r>
              <a:rPr lang="en-US" sz="4800" dirty="0"/>
              <a:t> North Ecliptic Pole Time-Domain Field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B12BB-5F0A-C245-A6DD-32F53704E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Cameron White</a:t>
            </a:r>
          </a:p>
          <a:p>
            <a:r>
              <a:rPr lang="en-US" dirty="0"/>
              <a:t>Arizona State University</a:t>
            </a:r>
          </a:p>
          <a:p>
            <a:r>
              <a:rPr lang="en-US" dirty="0"/>
              <a:t>13 April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C0AF1-46B0-734C-8CCF-2035B66E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0347D-C035-B242-87C5-ABE3898E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96E06-825A-0F41-93D9-CF621A54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3086100"/>
            <a:ext cx="2298700" cy="229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F9791F-FF32-EC44-B636-EEB8DB441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46400"/>
            <a:ext cx="1731385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2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12D2-4891-714A-8F2C-29122598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Time-Domain Science: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2C02BD-C7B4-DE44-BF47-05018394B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How do astronomical objects change with time?</a:t>
            </a:r>
          </a:p>
          <a:p>
            <a:pPr algn="ctr"/>
            <a:r>
              <a:rPr lang="en-US" dirty="0"/>
              <a:t>Type </a:t>
            </a:r>
            <a:r>
              <a:rPr lang="en-US" dirty="0" err="1"/>
              <a:t>Ia</a:t>
            </a:r>
            <a:r>
              <a:rPr lang="en-US" dirty="0"/>
              <a:t> supernovae variability</a:t>
            </a:r>
          </a:p>
          <a:p>
            <a:pPr algn="ctr"/>
            <a:r>
              <a:rPr lang="en-US" dirty="0"/>
              <a:t>Active galactic nuclei (AGN) variability</a:t>
            </a:r>
          </a:p>
          <a:p>
            <a:pPr algn="ctr"/>
            <a:r>
              <a:rPr lang="en-US" dirty="0"/>
              <a:t>Brown dwarf variability</a:t>
            </a:r>
          </a:p>
          <a:p>
            <a:pPr algn="ctr"/>
            <a:r>
              <a:rPr lang="en-US" dirty="0"/>
              <a:t>Oort Cloud and Kuiper Belt proper motions</a:t>
            </a:r>
          </a:p>
          <a:p>
            <a:pPr algn="ctr"/>
            <a:r>
              <a:rPr lang="en-US" dirty="0"/>
              <a:t>Endless possibilities!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7E7BF-66D5-DA4A-8191-26BF5525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E4019-16CB-9A45-900F-4A6CAD84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CE56-D627-0342-A0E0-06C361EF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0710" cy="1428049"/>
          </a:xfrm>
        </p:spPr>
        <p:txBody>
          <a:bodyPr>
            <a:noAutofit/>
          </a:bodyPr>
          <a:lstStyle/>
          <a:p>
            <a:r>
              <a:rPr lang="en-US" sz="3200" dirty="0"/>
              <a:t>Selecting the </a:t>
            </a:r>
            <a:r>
              <a:rPr lang="en-US" sz="3200" i="1" dirty="0"/>
              <a:t>best</a:t>
            </a:r>
            <a:r>
              <a:rPr lang="en-US" sz="3200" dirty="0"/>
              <a:t> field for time-domain science with </a:t>
            </a:r>
            <a:r>
              <a:rPr lang="en-US" sz="3200" i="1" dirty="0"/>
              <a:t>James Webb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6B5F6-A4EB-5B41-A5F9-E25DEDE3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5" y="1962398"/>
            <a:ext cx="4885706" cy="2244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Primary requirements: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Continuously observable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Minimal bright IR 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Low galactic dust extinction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5DCEF-77E7-0641-A883-40DCF8C4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7112F-87CF-6749-9974-AEF2982D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ED8D7-9A48-A94D-978D-D773DD5F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851300"/>
            <a:ext cx="5105400" cy="4805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18561-30B2-E643-9EBD-6E1684E83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842368"/>
            <a:ext cx="5473229" cy="4822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6BC15-6337-C049-873C-C883EC960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10" y="3929751"/>
            <a:ext cx="3705396" cy="24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DF35-99CF-8D4B-BC67-4F043E59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i="1" dirty="0">
                <a:solidFill>
                  <a:srgbClr val="FF0000"/>
                </a:solidFill>
              </a:rPr>
              <a:t>J</a:t>
            </a:r>
            <a:r>
              <a:rPr lang="en-US" sz="2800" i="1" dirty="0"/>
              <a:t>ames </a:t>
            </a:r>
            <a:r>
              <a:rPr lang="en-US" sz="2800" i="1" dirty="0">
                <a:solidFill>
                  <a:srgbClr val="FF0000"/>
                </a:solidFill>
              </a:rPr>
              <a:t>W</a:t>
            </a:r>
            <a:r>
              <a:rPr lang="en-US" sz="2800" i="1" dirty="0"/>
              <a:t>ebb </a:t>
            </a:r>
            <a:r>
              <a:rPr lang="en-US" sz="2800" i="1" dirty="0">
                <a:solidFill>
                  <a:srgbClr val="FF0000"/>
                </a:solidFill>
              </a:rPr>
              <a:t>S</a:t>
            </a:r>
            <a:r>
              <a:rPr lang="en-US" sz="2800" i="1" dirty="0"/>
              <a:t>pace </a:t>
            </a:r>
            <a:r>
              <a:rPr lang="en-US" sz="2800" i="1" dirty="0">
                <a:solidFill>
                  <a:srgbClr val="FF0000"/>
                </a:solidFill>
              </a:rPr>
              <a:t>T</a:t>
            </a:r>
            <a:r>
              <a:rPr lang="en-US" sz="2800" i="1" dirty="0"/>
              <a:t>elescope </a:t>
            </a: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orth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cliptic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ole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/>
              <a:t>ime-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omain </a:t>
            </a:r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ield (</a:t>
            </a:r>
            <a:r>
              <a:rPr lang="en-US" sz="2800" i="1" dirty="0">
                <a:solidFill>
                  <a:srgbClr val="FF0000"/>
                </a:solidFill>
              </a:rPr>
              <a:t>JWST</a:t>
            </a:r>
            <a:r>
              <a:rPr lang="en-US" sz="2800" dirty="0">
                <a:solidFill>
                  <a:srgbClr val="FF0000"/>
                </a:solidFill>
              </a:rPr>
              <a:t> NEP TDF</a:t>
            </a:r>
            <a:r>
              <a:rPr lang="en-US" sz="2800" dirty="0"/>
              <a:t>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AC3B-16D2-C54E-9DB3-2DBEF806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3073400"/>
            <a:ext cx="5127029" cy="165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</a:t>
            </a:r>
            <a:r>
              <a:rPr lang="en-US" i="1" dirty="0"/>
              <a:t>best</a:t>
            </a:r>
            <a:r>
              <a:rPr lang="en-US" dirty="0"/>
              <a:t> field for a deep extragalactic time-domain survey with </a:t>
            </a:r>
            <a:r>
              <a:rPr lang="en-US" i="1" dirty="0"/>
              <a:t>JWST</a:t>
            </a:r>
            <a:r>
              <a:rPr lang="en-US" dirty="0"/>
              <a:t>!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081E1-266E-7547-B0B0-5DF4F1E6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48A42-B4DE-0F46-9EC5-572FDB87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19050-3012-0649-98C0-2EEA399F6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21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9025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DF35-99CF-8D4B-BC67-4F043E59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Past, ongoing, and approved observations of the </a:t>
            </a:r>
            <a:r>
              <a:rPr lang="en-US" sz="4000" i="1" dirty="0"/>
              <a:t>JWST</a:t>
            </a:r>
            <a:r>
              <a:rPr lang="en-US" sz="4000" dirty="0"/>
              <a:t> NEP TDF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AC3B-16D2-C54E-9DB3-2DBEF806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294670" cy="3785419"/>
          </a:xfrm>
        </p:spPr>
        <p:txBody>
          <a:bodyPr>
            <a:normAutofit/>
          </a:bodyPr>
          <a:lstStyle/>
          <a:p>
            <a:r>
              <a:rPr lang="en-US" dirty="0"/>
              <a:t>X-Ray: Chandra (900 </a:t>
            </a:r>
            <a:r>
              <a:rPr lang="en-US" dirty="0" err="1"/>
              <a:t>ks</a:t>
            </a:r>
            <a:r>
              <a:rPr lang="en-US" dirty="0"/>
              <a:t>)</a:t>
            </a:r>
          </a:p>
          <a:p>
            <a:r>
              <a:rPr lang="en-US" dirty="0"/>
              <a:t>UV: </a:t>
            </a:r>
            <a:r>
              <a:rPr lang="en-US" i="1" dirty="0">
                <a:solidFill>
                  <a:srgbClr val="FF0000"/>
                </a:solidFill>
              </a:rPr>
              <a:t>Hubble Space Telescope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HST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Optical: </a:t>
            </a:r>
            <a:r>
              <a:rPr lang="en-US" dirty="0">
                <a:solidFill>
                  <a:srgbClr val="FF0000"/>
                </a:solidFill>
              </a:rPr>
              <a:t>HST</a:t>
            </a:r>
            <a:r>
              <a:rPr lang="en-US" dirty="0"/>
              <a:t>, LBT, </a:t>
            </a:r>
            <a:r>
              <a:rPr lang="en-US" dirty="0">
                <a:solidFill>
                  <a:srgbClr val="FF0000"/>
                </a:solidFill>
              </a:rPr>
              <a:t>Subaru</a:t>
            </a:r>
          </a:p>
          <a:p>
            <a:r>
              <a:rPr lang="en-US" dirty="0"/>
              <a:t>NIR/IR/FIR: </a:t>
            </a:r>
            <a:r>
              <a:rPr lang="en-US" dirty="0">
                <a:solidFill>
                  <a:srgbClr val="FF0000"/>
                </a:solidFill>
              </a:rPr>
              <a:t>MMT</a:t>
            </a:r>
            <a:r>
              <a:rPr lang="en-US" dirty="0"/>
              <a:t>, JWST, JCMT</a:t>
            </a:r>
          </a:p>
          <a:p>
            <a:r>
              <a:rPr lang="en-US" dirty="0"/>
              <a:t>Microwave: IRAM</a:t>
            </a:r>
          </a:p>
          <a:p>
            <a:r>
              <a:rPr lang="en-US" dirty="0"/>
              <a:t>Radio: VLA, VLBA, LOFAR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C0D75-4872-554E-8E86-BD5EAE57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86952-19B3-EF42-920E-A988A30C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19050-3012-0649-98C0-2EEA399F6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21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162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BC8A-9BFD-EF46-B859-02CEF13D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Hubble Space Telescope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F545-387C-0A46-8CA5-2CDB78791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7300" cy="4351338"/>
          </a:xfrm>
        </p:spPr>
        <p:txBody>
          <a:bodyPr/>
          <a:lstStyle/>
          <a:p>
            <a:r>
              <a:rPr lang="en-US" dirty="0"/>
              <a:t>Three filters: </a:t>
            </a:r>
          </a:p>
          <a:p>
            <a:pPr lvl="1"/>
            <a:r>
              <a:rPr lang="en-US" dirty="0"/>
              <a:t>F275W (near-UV, </a:t>
            </a:r>
            <a:r>
              <a:rPr lang="en-US"/>
              <a:t>275 nm)</a:t>
            </a:r>
            <a:endParaRPr lang="en-US" dirty="0"/>
          </a:p>
          <a:p>
            <a:pPr lvl="1"/>
            <a:r>
              <a:rPr lang="en-US" dirty="0"/>
              <a:t>F435W (B-band, 435 nm)</a:t>
            </a:r>
          </a:p>
          <a:p>
            <a:pPr lvl="1"/>
            <a:r>
              <a:rPr lang="en-US" dirty="0"/>
              <a:t>F606W (V-band, 606 nm)</a:t>
            </a:r>
          </a:p>
          <a:p>
            <a:r>
              <a:rPr lang="en-US" dirty="0"/>
              <a:t>Goals: </a:t>
            </a:r>
          </a:p>
          <a:p>
            <a:pPr lvl="1"/>
            <a:r>
              <a:rPr lang="en-US" dirty="0"/>
              <a:t>Generate photometry catalogs</a:t>
            </a:r>
          </a:p>
          <a:p>
            <a:pPr lvl="1"/>
            <a:r>
              <a:rPr lang="en-US" dirty="0"/>
              <a:t>Color-select AGN candidates</a:t>
            </a:r>
          </a:p>
          <a:p>
            <a:pPr lvl="1"/>
            <a:r>
              <a:rPr lang="en-US" dirty="0"/>
              <a:t>Identify variability in overlapping epochs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4AA89-847B-3042-BA8E-26F1DAF3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CBA0C-8B3F-C643-9E02-B8D969B2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1A828-C381-804D-A59F-F75D04C0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243512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BE62E46-9C0B-064B-A968-0E905A05A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456" y="762201"/>
            <a:ext cx="3828288" cy="5742432"/>
          </a:xfr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CDA7C8-E8FB-CD4D-B57D-5B4284B9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71448C1-010C-464F-8D54-A5785EB91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51" y="764170"/>
            <a:ext cx="3828584" cy="5742876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C076BB3-6D96-D544-9639-7FA70E19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Cameron.W.White@asu.edu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631D2-0A51-B04E-A7E7-5543D868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HST Photometry and number counts</a:t>
            </a:r>
          </a:p>
        </p:txBody>
      </p:sp>
    </p:spTree>
    <p:extLst>
      <p:ext uri="{BB962C8B-B14F-4D97-AF65-F5344CB8AC3E}">
        <p14:creationId xmlns:p14="http://schemas.microsoft.com/office/powerpoint/2010/main" val="88117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007C-09A4-564D-8D07-24EC7C02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SED-Fitting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BE5479-CF5E-4D46-94E0-5AC2EB206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41"/>
          <a:stretch/>
        </p:blipFill>
        <p:spPr>
          <a:xfrm>
            <a:off x="1388131" y="1690688"/>
            <a:ext cx="9415737" cy="378822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888E7-F39B-D444-861B-01436AF7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A9A0A-85C5-AA45-9ECA-5947E4AD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9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141A-3987-6A4F-8F8F-8BFF5EC6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F69B8-CFD2-8B48-940C-611DD2921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608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JWST</a:t>
            </a:r>
            <a:r>
              <a:rPr lang="en-US" dirty="0"/>
              <a:t> NEP TDF is the best field for deep extragalactic time-domain science with </a:t>
            </a:r>
            <a:r>
              <a:rPr lang="en-US" i="1" dirty="0"/>
              <a:t>JWST</a:t>
            </a:r>
          </a:p>
          <a:p>
            <a:r>
              <a:rPr lang="en-US" dirty="0"/>
              <a:t>Multi-wavelength coverage will demonstrate field’s potential as a community field for time-domain science</a:t>
            </a:r>
          </a:p>
          <a:p>
            <a:r>
              <a:rPr lang="en-US" dirty="0"/>
              <a:t>New ground- and space-based photometry allows for first science with </a:t>
            </a:r>
            <a:r>
              <a:rPr lang="en-US" i="1" dirty="0"/>
              <a:t>JWST</a:t>
            </a:r>
            <a:r>
              <a:rPr lang="en-US" dirty="0"/>
              <a:t> NEP TDF such </a:t>
            </a:r>
            <a:r>
              <a:rPr lang="en-US"/>
              <a:t>as AGN selections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72DD-8095-9F49-8BF6-04736997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Cameron.W.White@asu.edu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FBD24-9989-0343-B184-5C33D15F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2F09-47A4-FE4E-B198-1FC36D1CA9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2138</TotalTime>
  <Words>343</Words>
  <Application>Microsoft Macintosh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Color-Selected AGN in the JWST North Ecliptic Pole Time-Domain Field</vt:lpstr>
      <vt:lpstr>Time-Domain Science:</vt:lpstr>
      <vt:lpstr>Selecting the best field for time-domain science with James Webb</vt:lpstr>
      <vt:lpstr>The James Webb Space Telescope North Ecliptic Pole Time-Domain Field (JWST NEP TDF):</vt:lpstr>
      <vt:lpstr>Past, ongoing, and approved observations of the JWST NEP TDF</vt:lpstr>
      <vt:lpstr>Hubble Space Telescope Observations</vt:lpstr>
      <vt:lpstr>HST Photometry and number counts</vt:lpstr>
      <vt:lpstr>SED-Fitting</vt:lpstr>
      <vt:lpstr>Conclusions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HST Observations of the JWST North Ecliptic Pole Time-Domain Field </dc:title>
  <dc:creator>Cameron White (Student)</dc:creator>
  <cp:lastModifiedBy>Cameron White (Student)</cp:lastModifiedBy>
  <cp:revision>44</cp:revision>
  <dcterms:created xsi:type="dcterms:W3CDTF">2018-11-20T00:43:15Z</dcterms:created>
  <dcterms:modified xsi:type="dcterms:W3CDTF">2019-04-02T05:42:35Z</dcterms:modified>
</cp:coreProperties>
</file>